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8" r:id="rId3"/>
    <p:sldId id="350" r:id="rId4"/>
    <p:sldId id="349" r:id="rId5"/>
    <p:sldId id="257" r:id="rId6"/>
    <p:sldId id="352" r:id="rId7"/>
    <p:sldId id="353" r:id="rId8"/>
    <p:sldId id="354" r:id="rId9"/>
    <p:sldId id="347" r:id="rId10"/>
    <p:sldId id="355" r:id="rId11"/>
    <p:sldId id="334" r:id="rId12"/>
    <p:sldId id="351" r:id="rId13"/>
    <p:sldId id="258" r:id="rId14"/>
    <p:sldId id="259" r:id="rId15"/>
    <p:sldId id="260" r:id="rId16"/>
    <p:sldId id="261" r:id="rId17"/>
    <p:sldId id="267" r:id="rId18"/>
    <p:sldId id="263" r:id="rId19"/>
    <p:sldId id="264" r:id="rId20"/>
    <p:sldId id="265" r:id="rId21"/>
    <p:sldId id="268" r:id="rId22"/>
    <p:sldId id="269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ACECE4-953C-4075-8D17-DCBCADF7FC9B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2B32169-557B-43CB-A940-337E4AE703C3}">
      <dgm:prSet/>
      <dgm:spPr/>
      <dgm:t>
        <a:bodyPr/>
        <a:lstStyle/>
        <a:p>
          <a:r>
            <a:rPr lang="en-US"/>
            <a:t>Studies 1 and 3 conflict with the results of study 2 – which should we trust?</a:t>
          </a:r>
        </a:p>
      </dgm:t>
    </dgm:pt>
    <dgm:pt modelId="{C5952777-BE03-4684-A4A3-1E04364EE559}" type="parTrans" cxnId="{23630540-C606-428E-BD77-4375FFE0BE9B}">
      <dgm:prSet/>
      <dgm:spPr/>
      <dgm:t>
        <a:bodyPr/>
        <a:lstStyle/>
        <a:p>
          <a:endParaRPr lang="en-US"/>
        </a:p>
      </dgm:t>
    </dgm:pt>
    <dgm:pt modelId="{9AD57C93-A7A6-434E-B385-678AFF17DB44}" type="sibTrans" cxnId="{23630540-C606-428E-BD77-4375FFE0BE9B}">
      <dgm:prSet/>
      <dgm:spPr/>
      <dgm:t>
        <a:bodyPr/>
        <a:lstStyle/>
        <a:p>
          <a:endParaRPr lang="en-US"/>
        </a:p>
      </dgm:t>
    </dgm:pt>
    <dgm:pt modelId="{DAE72E43-501B-4734-AB91-DF5DA28C9AB1}">
      <dgm:prSet/>
      <dgm:spPr/>
      <dgm:t>
        <a:bodyPr/>
        <a:lstStyle/>
        <a:p>
          <a:r>
            <a:rPr lang="en-US"/>
            <a:t>Study and sampling designs can have a major impact on results… </a:t>
          </a:r>
        </a:p>
      </dgm:t>
    </dgm:pt>
    <dgm:pt modelId="{CA5D9C9F-70DC-4300-B718-A7E34F3DA690}" type="parTrans" cxnId="{BB586EB5-92AE-477D-AC15-CE6EE179DAD1}">
      <dgm:prSet/>
      <dgm:spPr/>
      <dgm:t>
        <a:bodyPr/>
        <a:lstStyle/>
        <a:p>
          <a:endParaRPr lang="en-US"/>
        </a:p>
      </dgm:t>
    </dgm:pt>
    <dgm:pt modelId="{E67F7DBC-42CA-43DC-A769-9C3F6D67FC39}" type="sibTrans" cxnId="{BB586EB5-92AE-477D-AC15-CE6EE179DAD1}">
      <dgm:prSet/>
      <dgm:spPr/>
      <dgm:t>
        <a:bodyPr/>
        <a:lstStyle/>
        <a:p>
          <a:endParaRPr lang="en-US"/>
        </a:p>
      </dgm:t>
    </dgm:pt>
    <dgm:pt modelId="{36F7548E-BCCD-4DB5-B8D5-494ABACF1971}">
      <dgm:prSet/>
      <dgm:spPr/>
      <dgm:t>
        <a:bodyPr/>
        <a:lstStyle/>
        <a:p>
          <a:r>
            <a:rPr lang="en-US"/>
            <a:t>Knowledge of different study designs helps guide us in deciding what research we should trust and when we should be skeptical. </a:t>
          </a:r>
        </a:p>
      </dgm:t>
    </dgm:pt>
    <dgm:pt modelId="{8958B8CC-7660-4973-A123-EF2222E6C0D4}" type="parTrans" cxnId="{E5033156-B6E0-468F-B796-74585A13EC64}">
      <dgm:prSet/>
      <dgm:spPr/>
      <dgm:t>
        <a:bodyPr/>
        <a:lstStyle/>
        <a:p>
          <a:endParaRPr lang="en-US"/>
        </a:p>
      </dgm:t>
    </dgm:pt>
    <dgm:pt modelId="{E2814943-A315-4C17-B1A8-2BB608C009B8}" type="sibTrans" cxnId="{E5033156-B6E0-468F-B796-74585A13EC64}">
      <dgm:prSet/>
      <dgm:spPr/>
      <dgm:t>
        <a:bodyPr/>
        <a:lstStyle/>
        <a:p>
          <a:endParaRPr lang="en-US"/>
        </a:p>
      </dgm:t>
    </dgm:pt>
    <dgm:pt modelId="{AE08DB4A-BB92-419F-B08F-C09EDD6F7A98}" type="pres">
      <dgm:prSet presAssocID="{4AACECE4-953C-4075-8D17-DCBCADF7FC9B}" presName="vert0" presStyleCnt="0">
        <dgm:presLayoutVars>
          <dgm:dir/>
          <dgm:animOne val="branch"/>
          <dgm:animLvl val="lvl"/>
        </dgm:presLayoutVars>
      </dgm:prSet>
      <dgm:spPr/>
    </dgm:pt>
    <dgm:pt modelId="{5A55EC42-78B1-473A-9D37-FB3FC0DE7D20}" type="pres">
      <dgm:prSet presAssocID="{72B32169-557B-43CB-A940-337E4AE703C3}" presName="thickLine" presStyleLbl="alignNode1" presStyleIdx="0" presStyleCnt="3"/>
      <dgm:spPr/>
    </dgm:pt>
    <dgm:pt modelId="{0C0A18AF-A374-40ED-A70C-2C171AA5CFAC}" type="pres">
      <dgm:prSet presAssocID="{72B32169-557B-43CB-A940-337E4AE703C3}" presName="horz1" presStyleCnt="0"/>
      <dgm:spPr/>
    </dgm:pt>
    <dgm:pt modelId="{FB8FDFFC-7622-4D69-BB96-28194D0478F0}" type="pres">
      <dgm:prSet presAssocID="{72B32169-557B-43CB-A940-337E4AE703C3}" presName="tx1" presStyleLbl="revTx" presStyleIdx="0" presStyleCnt="3"/>
      <dgm:spPr/>
    </dgm:pt>
    <dgm:pt modelId="{4653C3D2-6D17-47DD-8C49-4F38B0DD4828}" type="pres">
      <dgm:prSet presAssocID="{72B32169-557B-43CB-A940-337E4AE703C3}" presName="vert1" presStyleCnt="0"/>
      <dgm:spPr/>
    </dgm:pt>
    <dgm:pt modelId="{EAA19C19-46F5-4832-8D6F-E33ACF57D666}" type="pres">
      <dgm:prSet presAssocID="{DAE72E43-501B-4734-AB91-DF5DA28C9AB1}" presName="thickLine" presStyleLbl="alignNode1" presStyleIdx="1" presStyleCnt="3"/>
      <dgm:spPr/>
    </dgm:pt>
    <dgm:pt modelId="{4E56D6B9-B786-4B4A-8613-CED842634E46}" type="pres">
      <dgm:prSet presAssocID="{DAE72E43-501B-4734-AB91-DF5DA28C9AB1}" presName="horz1" presStyleCnt="0"/>
      <dgm:spPr/>
    </dgm:pt>
    <dgm:pt modelId="{421A031B-F274-4A6D-A832-2D4DA09420C6}" type="pres">
      <dgm:prSet presAssocID="{DAE72E43-501B-4734-AB91-DF5DA28C9AB1}" presName="tx1" presStyleLbl="revTx" presStyleIdx="1" presStyleCnt="3"/>
      <dgm:spPr/>
    </dgm:pt>
    <dgm:pt modelId="{4DB48790-CB20-4097-A9F3-11111A9BCA54}" type="pres">
      <dgm:prSet presAssocID="{DAE72E43-501B-4734-AB91-DF5DA28C9AB1}" presName="vert1" presStyleCnt="0"/>
      <dgm:spPr/>
    </dgm:pt>
    <dgm:pt modelId="{01330C05-AAEF-4C38-8014-CCFA89495618}" type="pres">
      <dgm:prSet presAssocID="{36F7548E-BCCD-4DB5-B8D5-494ABACF1971}" presName="thickLine" presStyleLbl="alignNode1" presStyleIdx="2" presStyleCnt="3"/>
      <dgm:spPr/>
    </dgm:pt>
    <dgm:pt modelId="{9AE4C57F-9A1F-448A-8598-C4D280D56671}" type="pres">
      <dgm:prSet presAssocID="{36F7548E-BCCD-4DB5-B8D5-494ABACF1971}" presName="horz1" presStyleCnt="0"/>
      <dgm:spPr/>
    </dgm:pt>
    <dgm:pt modelId="{6F8D50F1-B23D-44B5-BAB8-E526FFCB26FD}" type="pres">
      <dgm:prSet presAssocID="{36F7548E-BCCD-4DB5-B8D5-494ABACF1971}" presName="tx1" presStyleLbl="revTx" presStyleIdx="2" presStyleCnt="3"/>
      <dgm:spPr/>
    </dgm:pt>
    <dgm:pt modelId="{F865D1D5-06B9-4DBE-9801-299726BF38E6}" type="pres">
      <dgm:prSet presAssocID="{36F7548E-BCCD-4DB5-B8D5-494ABACF1971}" presName="vert1" presStyleCnt="0"/>
      <dgm:spPr/>
    </dgm:pt>
  </dgm:ptLst>
  <dgm:cxnLst>
    <dgm:cxn modelId="{77065A23-1EEA-4E2D-8DF4-2840B991BA87}" type="presOf" srcId="{DAE72E43-501B-4734-AB91-DF5DA28C9AB1}" destId="{421A031B-F274-4A6D-A832-2D4DA09420C6}" srcOrd="0" destOrd="0" presId="urn:microsoft.com/office/officeart/2008/layout/LinedList"/>
    <dgm:cxn modelId="{23630540-C606-428E-BD77-4375FFE0BE9B}" srcId="{4AACECE4-953C-4075-8D17-DCBCADF7FC9B}" destId="{72B32169-557B-43CB-A940-337E4AE703C3}" srcOrd="0" destOrd="0" parTransId="{C5952777-BE03-4684-A4A3-1E04364EE559}" sibTransId="{9AD57C93-A7A6-434E-B385-678AFF17DB44}"/>
    <dgm:cxn modelId="{E5033156-B6E0-468F-B796-74585A13EC64}" srcId="{4AACECE4-953C-4075-8D17-DCBCADF7FC9B}" destId="{36F7548E-BCCD-4DB5-B8D5-494ABACF1971}" srcOrd="2" destOrd="0" parTransId="{8958B8CC-7660-4973-A123-EF2222E6C0D4}" sibTransId="{E2814943-A315-4C17-B1A8-2BB608C009B8}"/>
    <dgm:cxn modelId="{7C3B475A-C52B-44B1-A24D-7A0D48CC10B4}" type="presOf" srcId="{36F7548E-BCCD-4DB5-B8D5-494ABACF1971}" destId="{6F8D50F1-B23D-44B5-BAB8-E526FFCB26FD}" srcOrd="0" destOrd="0" presId="urn:microsoft.com/office/officeart/2008/layout/LinedList"/>
    <dgm:cxn modelId="{CCC1AB85-15C0-4B01-8C16-8404B3C4F571}" type="presOf" srcId="{4AACECE4-953C-4075-8D17-DCBCADF7FC9B}" destId="{AE08DB4A-BB92-419F-B08F-C09EDD6F7A98}" srcOrd="0" destOrd="0" presId="urn:microsoft.com/office/officeart/2008/layout/LinedList"/>
    <dgm:cxn modelId="{BB586EB5-92AE-477D-AC15-CE6EE179DAD1}" srcId="{4AACECE4-953C-4075-8D17-DCBCADF7FC9B}" destId="{DAE72E43-501B-4734-AB91-DF5DA28C9AB1}" srcOrd="1" destOrd="0" parTransId="{CA5D9C9F-70DC-4300-B718-A7E34F3DA690}" sibTransId="{E67F7DBC-42CA-43DC-A769-9C3F6D67FC39}"/>
    <dgm:cxn modelId="{C4E884B5-40D0-4412-8189-2F42201E487F}" type="presOf" srcId="{72B32169-557B-43CB-A940-337E4AE703C3}" destId="{FB8FDFFC-7622-4D69-BB96-28194D0478F0}" srcOrd="0" destOrd="0" presId="urn:microsoft.com/office/officeart/2008/layout/LinedList"/>
    <dgm:cxn modelId="{1575B7FC-223E-465F-A970-E566E3E54191}" type="presParOf" srcId="{AE08DB4A-BB92-419F-B08F-C09EDD6F7A98}" destId="{5A55EC42-78B1-473A-9D37-FB3FC0DE7D20}" srcOrd="0" destOrd="0" presId="urn:microsoft.com/office/officeart/2008/layout/LinedList"/>
    <dgm:cxn modelId="{FE624DE3-DFA4-4228-80A5-09BF28B3403A}" type="presParOf" srcId="{AE08DB4A-BB92-419F-B08F-C09EDD6F7A98}" destId="{0C0A18AF-A374-40ED-A70C-2C171AA5CFAC}" srcOrd="1" destOrd="0" presId="urn:microsoft.com/office/officeart/2008/layout/LinedList"/>
    <dgm:cxn modelId="{66968E70-E786-4927-AE66-99ABFE1B7BDB}" type="presParOf" srcId="{0C0A18AF-A374-40ED-A70C-2C171AA5CFAC}" destId="{FB8FDFFC-7622-4D69-BB96-28194D0478F0}" srcOrd="0" destOrd="0" presId="urn:microsoft.com/office/officeart/2008/layout/LinedList"/>
    <dgm:cxn modelId="{E42469E9-5D78-4B25-A1E0-099E343D5075}" type="presParOf" srcId="{0C0A18AF-A374-40ED-A70C-2C171AA5CFAC}" destId="{4653C3D2-6D17-47DD-8C49-4F38B0DD4828}" srcOrd="1" destOrd="0" presId="urn:microsoft.com/office/officeart/2008/layout/LinedList"/>
    <dgm:cxn modelId="{A4BC9896-0648-4BB2-AF48-99A0E95C953B}" type="presParOf" srcId="{AE08DB4A-BB92-419F-B08F-C09EDD6F7A98}" destId="{EAA19C19-46F5-4832-8D6F-E33ACF57D666}" srcOrd="2" destOrd="0" presId="urn:microsoft.com/office/officeart/2008/layout/LinedList"/>
    <dgm:cxn modelId="{5582EFBA-1F13-481F-A7D1-A57296D91040}" type="presParOf" srcId="{AE08DB4A-BB92-419F-B08F-C09EDD6F7A98}" destId="{4E56D6B9-B786-4B4A-8613-CED842634E46}" srcOrd="3" destOrd="0" presId="urn:microsoft.com/office/officeart/2008/layout/LinedList"/>
    <dgm:cxn modelId="{1460603A-6F7F-4354-A0D3-58DA0BD37DEE}" type="presParOf" srcId="{4E56D6B9-B786-4B4A-8613-CED842634E46}" destId="{421A031B-F274-4A6D-A832-2D4DA09420C6}" srcOrd="0" destOrd="0" presId="urn:microsoft.com/office/officeart/2008/layout/LinedList"/>
    <dgm:cxn modelId="{A49C1457-8064-44B9-8E55-A5AB05BDF67A}" type="presParOf" srcId="{4E56D6B9-B786-4B4A-8613-CED842634E46}" destId="{4DB48790-CB20-4097-A9F3-11111A9BCA54}" srcOrd="1" destOrd="0" presId="urn:microsoft.com/office/officeart/2008/layout/LinedList"/>
    <dgm:cxn modelId="{E6CF8F81-6AD6-4C95-A14D-380E56CC79EF}" type="presParOf" srcId="{AE08DB4A-BB92-419F-B08F-C09EDD6F7A98}" destId="{01330C05-AAEF-4C38-8014-CCFA89495618}" srcOrd="4" destOrd="0" presId="urn:microsoft.com/office/officeart/2008/layout/LinedList"/>
    <dgm:cxn modelId="{50BDA42C-4609-40EC-9FBF-8F568D8F6EE0}" type="presParOf" srcId="{AE08DB4A-BB92-419F-B08F-C09EDD6F7A98}" destId="{9AE4C57F-9A1F-448A-8598-C4D280D56671}" srcOrd="5" destOrd="0" presId="urn:microsoft.com/office/officeart/2008/layout/LinedList"/>
    <dgm:cxn modelId="{7C7EF1E7-5647-406B-A688-28E905604F99}" type="presParOf" srcId="{9AE4C57F-9A1F-448A-8598-C4D280D56671}" destId="{6F8D50F1-B23D-44B5-BAB8-E526FFCB26FD}" srcOrd="0" destOrd="0" presId="urn:microsoft.com/office/officeart/2008/layout/LinedList"/>
    <dgm:cxn modelId="{AB212A5A-565E-4313-A5B1-96EE55B94636}" type="presParOf" srcId="{9AE4C57F-9A1F-448A-8598-C4D280D56671}" destId="{F865D1D5-06B9-4DBE-9801-299726BF38E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7F9BAF-2B54-41EA-83EC-E97373B56B7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61082D-B410-48A3-BF4D-13939248D7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 an </a:t>
          </a:r>
          <a:r>
            <a:rPr lang="en-US" b="1"/>
            <a:t>experimental study</a:t>
          </a:r>
          <a:r>
            <a:rPr lang="en-US"/>
            <a:t>, researchers assign subjects to experimental conditions called </a:t>
          </a:r>
          <a:r>
            <a:rPr lang="en-US" b="1"/>
            <a:t>treatments</a:t>
          </a:r>
          <a:r>
            <a:rPr lang="en-US"/>
            <a:t> and then observe outcomes of the response variable(s). </a:t>
          </a:r>
        </a:p>
      </dgm:t>
    </dgm:pt>
    <dgm:pt modelId="{CB17413F-9F2E-4FB6-8A69-B1AB7D4A92A8}" type="parTrans" cxnId="{F6B3BCF8-113E-48AE-859A-D7E7264CDCA8}">
      <dgm:prSet/>
      <dgm:spPr/>
      <dgm:t>
        <a:bodyPr/>
        <a:lstStyle/>
        <a:p>
          <a:endParaRPr lang="en-US"/>
        </a:p>
      </dgm:t>
    </dgm:pt>
    <dgm:pt modelId="{F43446C5-290B-4A3B-8C81-E2F620E48EF9}" type="sibTrans" cxnId="{F6B3BCF8-113E-48AE-859A-D7E7264CDCA8}">
      <dgm:prSet/>
      <dgm:spPr/>
      <dgm:t>
        <a:bodyPr/>
        <a:lstStyle/>
        <a:p>
          <a:endParaRPr lang="en-US"/>
        </a:p>
      </dgm:t>
    </dgm:pt>
    <dgm:pt modelId="{10C7FF49-EE21-4FC2-97F2-621A292788C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 an </a:t>
          </a:r>
          <a:r>
            <a:rPr lang="en-US" b="1"/>
            <a:t>observational study </a:t>
          </a:r>
          <a:r>
            <a:rPr lang="en-US"/>
            <a:t>the researcher observes values of the response and explanatory variables in different subjects without any manipulation of the subjects in the study </a:t>
          </a:r>
        </a:p>
      </dgm:t>
    </dgm:pt>
    <dgm:pt modelId="{9FAC6B91-48E2-421C-A3FF-BCD0D094E973}" type="parTrans" cxnId="{82331EBC-C0E3-473D-B329-06090898C335}">
      <dgm:prSet/>
      <dgm:spPr/>
      <dgm:t>
        <a:bodyPr/>
        <a:lstStyle/>
        <a:p>
          <a:endParaRPr lang="en-US"/>
        </a:p>
      </dgm:t>
    </dgm:pt>
    <dgm:pt modelId="{5FD9248F-3EBA-40EF-A393-141D229CBF8F}" type="sibTrans" cxnId="{82331EBC-C0E3-473D-B329-06090898C335}">
      <dgm:prSet/>
      <dgm:spPr/>
      <dgm:t>
        <a:bodyPr/>
        <a:lstStyle/>
        <a:p>
          <a:endParaRPr lang="en-US"/>
        </a:p>
      </dgm:t>
    </dgm:pt>
    <dgm:pt modelId="{52AB3A3D-FC4B-4582-A882-E502D3CCE4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Which (if any) of the three studies we examined are experimental? Which are observational?</a:t>
          </a:r>
        </a:p>
      </dgm:t>
    </dgm:pt>
    <dgm:pt modelId="{F48A16C3-1163-4C06-A434-D82F6DA47103}" type="parTrans" cxnId="{6E974A50-EEEA-428A-8EED-23D1ADB4C34F}">
      <dgm:prSet/>
      <dgm:spPr/>
      <dgm:t>
        <a:bodyPr/>
        <a:lstStyle/>
        <a:p>
          <a:endParaRPr lang="en-US"/>
        </a:p>
      </dgm:t>
    </dgm:pt>
    <dgm:pt modelId="{2FF06C31-734D-49DB-AC68-DB3E2C08C9D6}" type="sibTrans" cxnId="{6E974A50-EEEA-428A-8EED-23D1ADB4C34F}">
      <dgm:prSet/>
      <dgm:spPr/>
      <dgm:t>
        <a:bodyPr/>
        <a:lstStyle/>
        <a:p>
          <a:endParaRPr lang="en-US"/>
        </a:p>
      </dgm:t>
    </dgm:pt>
    <dgm:pt modelId="{7968FCBC-9EBB-454F-9B53-9BA91CE3FD1C}" type="pres">
      <dgm:prSet presAssocID="{437F9BAF-2B54-41EA-83EC-E97373B56B74}" presName="root" presStyleCnt="0">
        <dgm:presLayoutVars>
          <dgm:dir/>
          <dgm:resizeHandles val="exact"/>
        </dgm:presLayoutVars>
      </dgm:prSet>
      <dgm:spPr/>
    </dgm:pt>
    <dgm:pt modelId="{EB6CF66D-6B5F-4D31-BF5B-18E68DFE68D3}" type="pres">
      <dgm:prSet presAssocID="{A661082D-B410-48A3-BF4D-13939248D73F}" presName="compNode" presStyleCnt="0"/>
      <dgm:spPr/>
    </dgm:pt>
    <dgm:pt modelId="{64915508-8938-461A-BDA0-570DC0C1966C}" type="pres">
      <dgm:prSet presAssocID="{A661082D-B410-48A3-BF4D-13939248D73F}" presName="bgRect" presStyleLbl="bgShp" presStyleIdx="0" presStyleCnt="3"/>
      <dgm:spPr/>
    </dgm:pt>
    <dgm:pt modelId="{C2232C65-3A55-4039-8413-8793C289412C}" type="pres">
      <dgm:prSet presAssocID="{A661082D-B410-48A3-BF4D-13939248D73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4520F25A-5AE7-49C6-9CE4-283845ABF8EA}" type="pres">
      <dgm:prSet presAssocID="{A661082D-B410-48A3-BF4D-13939248D73F}" presName="spaceRect" presStyleCnt="0"/>
      <dgm:spPr/>
    </dgm:pt>
    <dgm:pt modelId="{5A174DD6-9441-4CC3-A760-5186B5144DA4}" type="pres">
      <dgm:prSet presAssocID="{A661082D-B410-48A3-BF4D-13939248D73F}" presName="parTx" presStyleLbl="revTx" presStyleIdx="0" presStyleCnt="3">
        <dgm:presLayoutVars>
          <dgm:chMax val="0"/>
          <dgm:chPref val="0"/>
        </dgm:presLayoutVars>
      </dgm:prSet>
      <dgm:spPr/>
    </dgm:pt>
    <dgm:pt modelId="{ED34F73F-9B0C-4B4A-8C26-E3AE8BB8E5F7}" type="pres">
      <dgm:prSet presAssocID="{F43446C5-290B-4A3B-8C81-E2F620E48EF9}" presName="sibTrans" presStyleCnt="0"/>
      <dgm:spPr/>
    </dgm:pt>
    <dgm:pt modelId="{35B6CC78-CD87-45E3-9CEE-A1FD8BCF5EB3}" type="pres">
      <dgm:prSet presAssocID="{10C7FF49-EE21-4FC2-97F2-621A292788C3}" presName="compNode" presStyleCnt="0"/>
      <dgm:spPr/>
    </dgm:pt>
    <dgm:pt modelId="{6E979752-E94C-48F0-8297-7C03FB34E56D}" type="pres">
      <dgm:prSet presAssocID="{10C7FF49-EE21-4FC2-97F2-621A292788C3}" presName="bgRect" presStyleLbl="bgShp" presStyleIdx="1" presStyleCnt="3"/>
      <dgm:spPr/>
    </dgm:pt>
    <dgm:pt modelId="{AC7AC0BF-2B5B-4796-ADC9-7AAFDA8E71B9}" type="pres">
      <dgm:prSet presAssocID="{10C7FF49-EE21-4FC2-97F2-621A292788C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CE376B24-054F-455C-B081-BF40295F3A1E}" type="pres">
      <dgm:prSet presAssocID="{10C7FF49-EE21-4FC2-97F2-621A292788C3}" presName="spaceRect" presStyleCnt="0"/>
      <dgm:spPr/>
    </dgm:pt>
    <dgm:pt modelId="{11DD3115-5AEA-414A-833E-4D6C8E2C9F75}" type="pres">
      <dgm:prSet presAssocID="{10C7FF49-EE21-4FC2-97F2-621A292788C3}" presName="parTx" presStyleLbl="revTx" presStyleIdx="1" presStyleCnt="3">
        <dgm:presLayoutVars>
          <dgm:chMax val="0"/>
          <dgm:chPref val="0"/>
        </dgm:presLayoutVars>
      </dgm:prSet>
      <dgm:spPr/>
    </dgm:pt>
    <dgm:pt modelId="{F324CD7E-56A7-4D3A-A54F-DD1004FCA353}" type="pres">
      <dgm:prSet presAssocID="{5FD9248F-3EBA-40EF-A393-141D229CBF8F}" presName="sibTrans" presStyleCnt="0"/>
      <dgm:spPr/>
    </dgm:pt>
    <dgm:pt modelId="{A5CEAA64-7C8B-4ACD-87D5-C47E9A73E633}" type="pres">
      <dgm:prSet presAssocID="{52AB3A3D-FC4B-4582-A882-E502D3CCE4DE}" presName="compNode" presStyleCnt="0"/>
      <dgm:spPr/>
    </dgm:pt>
    <dgm:pt modelId="{06188888-6A3D-4E6D-AD4D-23FB8E9FF339}" type="pres">
      <dgm:prSet presAssocID="{52AB3A3D-FC4B-4582-A882-E502D3CCE4DE}" presName="bgRect" presStyleLbl="bgShp" presStyleIdx="2" presStyleCnt="3"/>
      <dgm:spPr/>
    </dgm:pt>
    <dgm:pt modelId="{AB741336-FDB3-4001-87ED-42425D4085F4}" type="pres">
      <dgm:prSet presAssocID="{52AB3A3D-FC4B-4582-A882-E502D3CCE4D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g under Magnifying Glass"/>
        </a:ext>
      </dgm:extLst>
    </dgm:pt>
    <dgm:pt modelId="{393AAECA-D2F3-448E-9EDD-D13BC8FE50FE}" type="pres">
      <dgm:prSet presAssocID="{52AB3A3D-FC4B-4582-A882-E502D3CCE4DE}" presName="spaceRect" presStyleCnt="0"/>
      <dgm:spPr/>
    </dgm:pt>
    <dgm:pt modelId="{B7ECC409-BA89-4C61-B658-FFCFE3ACE08D}" type="pres">
      <dgm:prSet presAssocID="{52AB3A3D-FC4B-4582-A882-E502D3CCE4D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39CDA2D-4646-4498-B6E9-965AABE7D97A}" type="presOf" srcId="{437F9BAF-2B54-41EA-83EC-E97373B56B74}" destId="{7968FCBC-9EBB-454F-9B53-9BA91CE3FD1C}" srcOrd="0" destOrd="0" presId="urn:microsoft.com/office/officeart/2018/2/layout/IconVerticalSolidList"/>
    <dgm:cxn modelId="{A2F37869-D115-43CF-9F97-81366D46564C}" type="presOf" srcId="{A661082D-B410-48A3-BF4D-13939248D73F}" destId="{5A174DD6-9441-4CC3-A760-5186B5144DA4}" srcOrd="0" destOrd="0" presId="urn:microsoft.com/office/officeart/2018/2/layout/IconVerticalSolidList"/>
    <dgm:cxn modelId="{6E974A50-EEEA-428A-8EED-23D1ADB4C34F}" srcId="{437F9BAF-2B54-41EA-83EC-E97373B56B74}" destId="{52AB3A3D-FC4B-4582-A882-E502D3CCE4DE}" srcOrd="2" destOrd="0" parTransId="{F48A16C3-1163-4C06-A434-D82F6DA47103}" sibTransId="{2FF06C31-734D-49DB-AC68-DB3E2C08C9D6}"/>
    <dgm:cxn modelId="{464CB970-0826-4402-8862-6EE172BF2B79}" type="presOf" srcId="{10C7FF49-EE21-4FC2-97F2-621A292788C3}" destId="{11DD3115-5AEA-414A-833E-4D6C8E2C9F75}" srcOrd="0" destOrd="0" presId="urn:microsoft.com/office/officeart/2018/2/layout/IconVerticalSolidList"/>
    <dgm:cxn modelId="{F7338459-7045-4DA5-9D60-82B9D89C83CC}" type="presOf" srcId="{52AB3A3D-FC4B-4582-A882-E502D3CCE4DE}" destId="{B7ECC409-BA89-4C61-B658-FFCFE3ACE08D}" srcOrd="0" destOrd="0" presId="urn:microsoft.com/office/officeart/2018/2/layout/IconVerticalSolidList"/>
    <dgm:cxn modelId="{82331EBC-C0E3-473D-B329-06090898C335}" srcId="{437F9BAF-2B54-41EA-83EC-E97373B56B74}" destId="{10C7FF49-EE21-4FC2-97F2-621A292788C3}" srcOrd="1" destOrd="0" parTransId="{9FAC6B91-48E2-421C-A3FF-BCD0D094E973}" sibTransId="{5FD9248F-3EBA-40EF-A393-141D229CBF8F}"/>
    <dgm:cxn modelId="{F6B3BCF8-113E-48AE-859A-D7E7264CDCA8}" srcId="{437F9BAF-2B54-41EA-83EC-E97373B56B74}" destId="{A661082D-B410-48A3-BF4D-13939248D73F}" srcOrd="0" destOrd="0" parTransId="{CB17413F-9F2E-4FB6-8A69-B1AB7D4A92A8}" sibTransId="{F43446C5-290B-4A3B-8C81-E2F620E48EF9}"/>
    <dgm:cxn modelId="{ABBD72BF-C07F-484C-8124-390A0251D20B}" type="presParOf" srcId="{7968FCBC-9EBB-454F-9B53-9BA91CE3FD1C}" destId="{EB6CF66D-6B5F-4D31-BF5B-18E68DFE68D3}" srcOrd="0" destOrd="0" presId="urn:microsoft.com/office/officeart/2018/2/layout/IconVerticalSolidList"/>
    <dgm:cxn modelId="{2B7FD10B-324E-4C22-ADC8-F52F9527F2FF}" type="presParOf" srcId="{EB6CF66D-6B5F-4D31-BF5B-18E68DFE68D3}" destId="{64915508-8938-461A-BDA0-570DC0C1966C}" srcOrd="0" destOrd="0" presId="urn:microsoft.com/office/officeart/2018/2/layout/IconVerticalSolidList"/>
    <dgm:cxn modelId="{C1301F6D-A1AE-4920-896E-9534B22102DA}" type="presParOf" srcId="{EB6CF66D-6B5F-4D31-BF5B-18E68DFE68D3}" destId="{C2232C65-3A55-4039-8413-8793C289412C}" srcOrd="1" destOrd="0" presId="urn:microsoft.com/office/officeart/2018/2/layout/IconVerticalSolidList"/>
    <dgm:cxn modelId="{8503ECBF-7CA1-4353-A957-D3F375ED7996}" type="presParOf" srcId="{EB6CF66D-6B5F-4D31-BF5B-18E68DFE68D3}" destId="{4520F25A-5AE7-49C6-9CE4-283845ABF8EA}" srcOrd="2" destOrd="0" presId="urn:microsoft.com/office/officeart/2018/2/layout/IconVerticalSolidList"/>
    <dgm:cxn modelId="{6CAFB9FF-3C8E-402D-A532-8D290D4FB65C}" type="presParOf" srcId="{EB6CF66D-6B5F-4D31-BF5B-18E68DFE68D3}" destId="{5A174DD6-9441-4CC3-A760-5186B5144DA4}" srcOrd="3" destOrd="0" presId="urn:microsoft.com/office/officeart/2018/2/layout/IconVerticalSolidList"/>
    <dgm:cxn modelId="{11D514C1-D9CA-43AE-B954-6C6AAED2A517}" type="presParOf" srcId="{7968FCBC-9EBB-454F-9B53-9BA91CE3FD1C}" destId="{ED34F73F-9B0C-4B4A-8C26-E3AE8BB8E5F7}" srcOrd="1" destOrd="0" presId="urn:microsoft.com/office/officeart/2018/2/layout/IconVerticalSolidList"/>
    <dgm:cxn modelId="{C6DB5309-0D20-4260-98BA-F5A99871FFB6}" type="presParOf" srcId="{7968FCBC-9EBB-454F-9B53-9BA91CE3FD1C}" destId="{35B6CC78-CD87-45E3-9CEE-A1FD8BCF5EB3}" srcOrd="2" destOrd="0" presId="urn:microsoft.com/office/officeart/2018/2/layout/IconVerticalSolidList"/>
    <dgm:cxn modelId="{7B1A68BC-E30B-4C7E-ACBB-88A057000FF6}" type="presParOf" srcId="{35B6CC78-CD87-45E3-9CEE-A1FD8BCF5EB3}" destId="{6E979752-E94C-48F0-8297-7C03FB34E56D}" srcOrd="0" destOrd="0" presId="urn:microsoft.com/office/officeart/2018/2/layout/IconVerticalSolidList"/>
    <dgm:cxn modelId="{E1D792B5-3EB3-4C29-BBC8-C4A330D1D70E}" type="presParOf" srcId="{35B6CC78-CD87-45E3-9CEE-A1FD8BCF5EB3}" destId="{AC7AC0BF-2B5B-4796-ADC9-7AAFDA8E71B9}" srcOrd="1" destOrd="0" presId="urn:microsoft.com/office/officeart/2018/2/layout/IconVerticalSolidList"/>
    <dgm:cxn modelId="{64F237DF-52B2-4443-8FD2-E219C28E3337}" type="presParOf" srcId="{35B6CC78-CD87-45E3-9CEE-A1FD8BCF5EB3}" destId="{CE376B24-054F-455C-B081-BF40295F3A1E}" srcOrd="2" destOrd="0" presId="urn:microsoft.com/office/officeart/2018/2/layout/IconVerticalSolidList"/>
    <dgm:cxn modelId="{FBC93868-1FF5-400E-88BA-09F67FDBE97D}" type="presParOf" srcId="{35B6CC78-CD87-45E3-9CEE-A1FD8BCF5EB3}" destId="{11DD3115-5AEA-414A-833E-4D6C8E2C9F75}" srcOrd="3" destOrd="0" presId="urn:microsoft.com/office/officeart/2018/2/layout/IconVerticalSolidList"/>
    <dgm:cxn modelId="{B714624D-A4A4-4B95-B266-9FCF4B971C89}" type="presParOf" srcId="{7968FCBC-9EBB-454F-9B53-9BA91CE3FD1C}" destId="{F324CD7E-56A7-4D3A-A54F-DD1004FCA353}" srcOrd="3" destOrd="0" presId="urn:microsoft.com/office/officeart/2018/2/layout/IconVerticalSolidList"/>
    <dgm:cxn modelId="{4A18725D-70A4-431E-A33B-893E06FC44AE}" type="presParOf" srcId="{7968FCBC-9EBB-454F-9B53-9BA91CE3FD1C}" destId="{A5CEAA64-7C8B-4ACD-87D5-C47E9A73E633}" srcOrd="4" destOrd="0" presId="urn:microsoft.com/office/officeart/2018/2/layout/IconVerticalSolidList"/>
    <dgm:cxn modelId="{71342BAE-4A8F-4619-A5FC-99899D147514}" type="presParOf" srcId="{A5CEAA64-7C8B-4ACD-87D5-C47E9A73E633}" destId="{06188888-6A3D-4E6D-AD4D-23FB8E9FF339}" srcOrd="0" destOrd="0" presId="urn:microsoft.com/office/officeart/2018/2/layout/IconVerticalSolidList"/>
    <dgm:cxn modelId="{4D2FA5A8-A061-4E80-A1F8-1E452952E023}" type="presParOf" srcId="{A5CEAA64-7C8B-4ACD-87D5-C47E9A73E633}" destId="{AB741336-FDB3-4001-87ED-42425D4085F4}" srcOrd="1" destOrd="0" presId="urn:microsoft.com/office/officeart/2018/2/layout/IconVerticalSolidList"/>
    <dgm:cxn modelId="{751A102F-5AD3-42A4-8FFB-8B8AE9560028}" type="presParOf" srcId="{A5CEAA64-7C8B-4ACD-87D5-C47E9A73E633}" destId="{393AAECA-D2F3-448E-9EDD-D13BC8FE50FE}" srcOrd="2" destOrd="0" presId="urn:microsoft.com/office/officeart/2018/2/layout/IconVerticalSolidList"/>
    <dgm:cxn modelId="{F9C546EA-7FCB-42B4-832A-28C7056C0B2A}" type="presParOf" srcId="{A5CEAA64-7C8B-4ACD-87D5-C47E9A73E633}" destId="{B7ECC409-BA89-4C61-B658-FFCFE3ACE08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5EC42-78B1-473A-9D37-FB3FC0DE7D20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8FDFFC-7622-4D69-BB96-28194D0478F0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Studies 1 and 3 conflict with the results of study 2 – which should we trust?</a:t>
          </a:r>
        </a:p>
      </dsp:txBody>
      <dsp:txXfrm>
        <a:off x="0" y="2703"/>
        <a:ext cx="6900512" cy="1843578"/>
      </dsp:txXfrm>
    </dsp:sp>
    <dsp:sp modelId="{EAA19C19-46F5-4832-8D6F-E33ACF57D666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A031B-F274-4A6D-A832-2D4DA09420C6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Study and sampling designs can have a major impact on results… </a:t>
          </a:r>
        </a:p>
      </dsp:txBody>
      <dsp:txXfrm>
        <a:off x="0" y="1846281"/>
        <a:ext cx="6900512" cy="1843578"/>
      </dsp:txXfrm>
    </dsp:sp>
    <dsp:sp modelId="{01330C05-AAEF-4C38-8014-CCFA89495618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D50F1-B23D-44B5-BAB8-E526FFCB26FD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Knowledge of different study designs helps guide us in deciding what research we should trust and when we should be skeptical. </a:t>
          </a:r>
        </a:p>
      </dsp:txBody>
      <dsp:txXfrm>
        <a:off x="0" y="3689859"/>
        <a:ext cx="6900512" cy="18435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15508-8938-461A-BDA0-570DC0C1966C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32C65-3A55-4039-8413-8793C289412C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74DD6-9441-4CC3-A760-5186B5144DA4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In an </a:t>
          </a:r>
          <a:r>
            <a:rPr lang="en-US" sz="2100" b="1" kern="1200"/>
            <a:t>experimental study</a:t>
          </a:r>
          <a:r>
            <a:rPr lang="en-US" sz="2100" kern="1200"/>
            <a:t>, researchers assign subjects to experimental conditions called </a:t>
          </a:r>
          <a:r>
            <a:rPr lang="en-US" sz="2100" b="1" kern="1200"/>
            <a:t>treatments</a:t>
          </a:r>
          <a:r>
            <a:rPr lang="en-US" sz="2100" kern="1200"/>
            <a:t> and then observe outcomes of the response variable(s). </a:t>
          </a:r>
        </a:p>
      </dsp:txBody>
      <dsp:txXfrm>
        <a:off x="1435590" y="531"/>
        <a:ext cx="9080009" cy="1242935"/>
      </dsp:txXfrm>
    </dsp:sp>
    <dsp:sp modelId="{6E979752-E94C-48F0-8297-7C03FB34E56D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7AC0BF-2B5B-4796-ADC9-7AAFDA8E71B9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DD3115-5AEA-414A-833E-4D6C8E2C9F75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In an </a:t>
          </a:r>
          <a:r>
            <a:rPr lang="en-US" sz="2100" b="1" kern="1200"/>
            <a:t>observational study </a:t>
          </a:r>
          <a:r>
            <a:rPr lang="en-US" sz="2100" kern="1200"/>
            <a:t>the researcher observes values of the response and explanatory variables in different subjects without any manipulation of the subjects in the study </a:t>
          </a:r>
        </a:p>
      </dsp:txBody>
      <dsp:txXfrm>
        <a:off x="1435590" y="1554201"/>
        <a:ext cx="9080009" cy="1242935"/>
      </dsp:txXfrm>
    </dsp:sp>
    <dsp:sp modelId="{06188888-6A3D-4E6D-AD4D-23FB8E9FF339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41336-FDB3-4001-87ED-42425D4085F4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ECC409-BA89-4C61-B658-FFCFE3ACE08D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Which (if any) of the three studies we examined are experimental? Which are observational?</a:t>
          </a:r>
        </a:p>
      </dsp:txBody>
      <dsp:txXfrm>
        <a:off x="1435590" y="3107870"/>
        <a:ext cx="90800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034C4-6B25-C375-38B3-5C1F8F0C7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779033-8997-99B3-E88E-D3CEE73C0F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73206-0A96-403A-61D4-B91153CBE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2ECF-4EC5-4F6F-92F2-C9C58BEB3FE8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8986C-779E-ED1A-76F2-FD378A092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AF8ED-1894-02E7-0FA0-E7DE9B303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E41C-99D7-4F15-8155-38EF520FE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82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D1F52-CD67-64AE-2D46-44B01663A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1069A3-A000-C17C-6609-DE6666C5C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E9DC3-D121-AB86-A9A7-711F899CA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2ECF-4EC5-4F6F-92F2-C9C58BEB3FE8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812D3-D92E-143B-0CA7-F7283E514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A977E-DFD5-043D-917F-3AA022F96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E41C-99D7-4F15-8155-38EF520FE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5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3F395D-17B0-4996-5246-0996D0F0A4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3CBE2B-1DE2-77BA-E832-383CB1366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2C1AA-7BFE-C87C-A085-D7338094A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2ECF-4EC5-4F6F-92F2-C9C58BEB3FE8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69BE-7256-BBD2-431C-B3DCA044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755BF-0C82-EBF6-60B3-60542105C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E41C-99D7-4F15-8155-38EF520FE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3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9F525-6516-D493-9347-1C2655A11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002E0-4ADF-62A8-A569-79FAF8363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A57B6-13BB-FAE1-888E-C823BD422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2ECF-4EC5-4F6F-92F2-C9C58BEB3FE8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B5B76-EC1F-2463-8B63-1A74809A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A578A-BDD2-F334-E4AB-104976BEC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E41C-99D7-4F15-8155-38EF520FE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37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28245-1B12-3680-6277-FC9EC6D65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79E0E2-D527-167B-50D7-547E3F861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1B6E3-AD54-0508-1F18-464FFDB64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2ECF-4EC5-4F6F-92F2-C9C58BEB3FE8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1F2A6-D7FA-7CAD-DF6C-106AB1256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83CEA-A301-C69D-E813-EC9B10C77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E41C-99D7-4F15-8155-38EF520FE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4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4E9A5-0A0A-6AC6-441D-D2043D167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CFBEA-EAAC-0349-B3F9-3BF060E36B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115B37-1C84-F317-9457-287D24236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7A156D-D680-549B-EA40-56E9D64D6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2ECF-4EC5-4F6F-92F2-C9C58BEB3FE8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32619E-0288-C9E3-BD1E-CD67D3263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D4B070-D297-20AD-DB30-5C8560D22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E41C-99D7-4F15-8155-38EF520FE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05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600C0-F8A9-7F4A-0874-F821C4430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F809D-B29A-7D5E-AF87-2EE4FC6D5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FE41AE-8C39-683A-3414-ECDE25E54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007DBF-3A82-D2F7-9C22-61CC570F6F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AE2A2E-D9C3-42E4-4270-553AAE21CE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805755-016A-D3ED-30E2-AA0021452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2ECF-4EC5-4F6F-92F2-C9C58BEB3FE8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64671A-CE64-10D9-FFE4-71279307B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C2AEB7-177D-78D4-378E-E88834D72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E41C-99D7-4F15-8155-38EF520FE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62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BC70B-5246-F92F-E9D0-AC7CBCF14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44CF7-A569-AE55-00DF-B3B259C81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2ECF-4EC5-4F6F-92F2-C9C58BEB3FE8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476D27-72B1-18B4-5273-72B61BD7C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DD730-97FB-15CE-0466-73D4AC043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E41C-99D7-4F15-8155-38EF520FE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17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52AC97-6CBB-B8C6-618D-D2DD3D40F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2ECF-4EC5-4F6F-92F2-C9C58BEB3FE8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5CD89-14C1-5893-B8A1-EF15DA887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DCC2E-1FCA-A275-58AC-7CA078C28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E41C-99D7-4F15-8155-38EF520FE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95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E961A-252B-F60C-FD57-80D29908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E5581-D791-8ACE-889B-A91555C8A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6234D-EC2F-7C1F-D2EA-A939EB155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DD210-CCAF-AAB2-03F2-12F90AD5C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2ECF-4EC5-4F6F-92F2-C9C58BEB3FE8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D52BD2-DA5D-078A-5088-825B34BFC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033DCB-E22E-CDA1-EB92-8C078C44B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E41C-99D7-4F15-8155-38EF520FE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54A99-2421-DCB8-49E4-A0AD2C69C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D92BD5-E795-6BA8-20FC-72E2891774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A731F1-61B6-9C25-1084-ED1ED7CFF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6751C3-0562-6122-51E7-BCFC3021F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2ECF-4EC5-4F6F-92F2-C9C58BEB3FE8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063FB-5E1B-A73B-7E18-D25B55052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2C885-D7DA-138A-565A-E3B3149F7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E41C-99D7-4F15-8155-38EF520FE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2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3DD8F3-6D3E-5FB9-5161-BC23C5E52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7B0CF6-36A8-29A0-721E-D9869FF07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4123B-E885-F873-BBC4-465D7F8EB0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42ECF-4EC5-4F6F-92F2-C9C58BEB3FE8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53C03-559F-90AC-0C25-141B074F70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A4977-5DA9-A57B-119B-F3280CF88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AE41C-99D7-4F15-8155-38EF520FE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3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erraceeyecentre.com.au/research-genetics-uveal-melanoma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ED9DA-382E-3F49-9A16-F5642CACF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659601"/>
          </a:xfrm>
        </p:spPr>
        <p:txBody>
          <a:bodyPr>
            <a:normAutofit/>
          </a:bodyPr>
          <a:lstStyle/>
          <a:p>
            <a:r>
              <a:rPr lang="en-US" dirty="0"/>
              <a:t>Lecture 8 </a:t>
            </a:r>
            <a:br>
              <a:rPr lang="en-US" dirty="0"/>
            </a:br>
            <a:r>
              <a:rPr lang="en-US" dirty="0"/>
              <a:t>Types of Studies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331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12812-4D10-D70E-1CC7-DD74AF567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Significance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31F9B-0916-8C47-9FF6-63160C726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Statistically significant </a:t>
            </a:r>
            <a:r>
              <a:rPr lang="en-US" dirty="0"/>
              <a:t>result is one that is decidedly </a:t>
            </a:r>
            <a:r>
              <a:rPr lang="en-US" i="1" dirty="0"/>
              <a:t>not</a:t>
            </a:r>
            <a:r>
              <a:rPr lang="en-US" dirty="0"/>
              <a:t> due to ordinary variation - this means a result that is not due to chance or coincidence.</a:t>
            </a:r>
          </a:p>
          <a:p>
            <a:endParaRPr lang="en-US" dirty="0"/>
          </a:p>
          <a:p>
            <a:r>
              <a:rPr lang="en-US" dirty="0"/>
              <a:t>statistically significant results is which falls outside the margin of error. </a:t>
            </a:r>
          </a:p>
        </p:txBody>
      </p:sp>
    </p:spTree>
    <p:extLst>
      <p:ext uri="{BB962C8B-B14F-4D97-AF65-F5344CB8AC3E}">
        <p14:creationId xmlns:p14="http://schemas.microsoft.com/office/powerpoint/2010/main" val="456492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5612-FBEE-C535-4078-7D65EE761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and Experimental Designs</a:t>
            </a:r>
          </a:p>
        </p:txBody>
      </p:sp>
    </p:spTree>
    <p:extLst>
      <p:ext uri="{BB962C8B-B14F-4D97-AF65-F5344CB8AC3E}">
        <p14:creationId xmlns:p14="http://schemas.microsoft.com/office/powerpoint/2010/main" val="616496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A4951-2A9E-DF13-6741-65E734CB5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4766"/>
          </a:xfrm>
        </p:spPr>
        <p:txBody>
          <a:bodyPr/>
          <a:lstStyle/>
          <a:p>
            <a:r>
              <a:rPr lang="en-US" dirty="0"/>
              <a:t>Anecdotal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E16D4-B1F1-83C6-5634-6002CA12E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0036"/>
            <a:ext cx="10515600" cy="4846927"/>
          </a:xfrm>
        </p:spPr>
        <p:txBody>
          <a:bodyPr>
            <a:normAutofit/>
          </a:bodyPr>
          <a:lstStyle/>
          <a:p>
            <a:r>
              <a:rPr lang="en-US" dirty="0"/>
              <a:t>Descriptive statistics alone is not enough evidence to make conclusive decisions about a variable or patterns</a:t>
            </a:r>
          </a:p>
          <a:p>
            <a:endParaRPr lang="en-US" dirty="0"/>
          </a:p>
          <a:p>
            <a:r>
              <a:rPr lang="en-US" dirty="0"/>
              <a:t>Patterns in data can arise from many different sources </a:t>
            </a:r>
          </a:p>
          <a:p>
            <a:endParaRPr lang="en-US" dirty="0"/>
          </a:p>
          <a:p>
            <a:r>
              <a:rPr lang="en-US" b="1" dirty="0"/>
              <a:t>Anecdotal evidence </a:t>
            </a:r>
            <a:r>
              <a:rPr lang="en-US" dirty="0"/>
              <a:t>- evidence from information or testimony that is based on personal observations, individual experiences, or isolated examples, rather than on systematic and rigorous scientific analysis.</a:t>
            </a:r>
          </a:p>
          <a:p>
            <a:pPr lvl="1"/>
            <a:r>
              <a:rPr lang="en-US" dirty="0"/>
              <a:t>Anecdotal evidence often starts with phrases like “In my experience” or “it seems to me” </a:t>
            </a:r>
          </a:p>
        </p:txBody>
      </p:sp>
    </p:spTree>
    <p:extLst>
      <p:ext uri="{BB962C8B-B14F-4D97-AF65-F5344CB8AC3E}">
        <p14:creationId xmlns:p14="http://schemas.microsoft.com/office/powerpoint/2010/main" val="825422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2126A-FF53-A65E-9464-DF57F41AE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/>
              <a:t>Case Study: Cell Phones and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1DF81-BB1B-3853-55F6-8605EFF89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286000"/>
            <a:ext cx="4646905" cy="422180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Cell phones emit electromagnetic radiation, and a cell phone’s antenna is the main source of this energy. The closer the antenna is to a person’s head, the greater the exposure to radiation. When cell phones started to become popular in the early 2000’s , there was concern over the potential health risks they posed to users. Several studies explored the possibility of such risks</a:t>
            </a:r>
            <a:endParaRPr lang="en-US" sz="2000" dirty="0"/>
          </a:p>
        </p:txBody>
      </p:sp>
      <p:pic>
        <p:nvPicPr>
          <p:cNvPr id="5" name="Picture 4" descr="Mobile device with apps">
            <a:extLst>
              <a:ext uri="{FF2B5EF4-FFF2-40B4-BE49-F238E27FC236}">
                <a16:creationId xmlns:a16="http://schemas.microsoft.com/office/drawing/2014/main" id="{152D8A29-F405-4684-CBE8-C92CF0F240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57" r="5187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61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 up of a brown eye&#10;&#10;Description automatically generated">
            <a:extLst>
              <a:ext uri="{FF2B5EF4-FFF2-40B4-BE49-F238E27FC236}">
                <a16:creationId xmlns:a16="http://schemas.microsoft.com/office/drawing/2014/main" id="{B8714001-5623-1697-6639-0C21BA9276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007" r="19827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1260B0-90EA-8214-9D0E-5BBE71413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/>
              <a:t>The German Study (Stang et al., 2001)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39E1D-C84D-B006-69A6-90838FD2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r>
              <a:rPr lang="en-US" sz="2000"/>
              <a:t>This study compared 118 patients with a rare form of eye cancer called uveal melanoma to 475 healthy patients who did not have this eye cancer. </a:t>
            </a:r>
          </a:p>
          <a:p>
            <a:endParaRPr lang="en-US" sz="2000"/>
          </a:p>
          <a:p>
            <a:r>
              <a:rPr lang="en-US" sz="2000"/>
              <a:t>Cell phone use was measured using a questionnaire </a:t>
            </a:r>
          </a:p>
          <a:p>
            <a:endParaRPr lang="en-US" sz="2000"/>
          </a:p>
          <a:p>
            <a:r>
              <a:rPr lang="en-US" sz="2000"/>
              <a:t>Findings: on average, the eye cancer patients used cell phones more often </a:t>
            </a:r>
          </a:p>
        </p:txBody>
      </p:sp>
    </p:spTree>
    <p:extLst>
      <p:ext uri="{BB962C8B-B14F-4D97-AF65-F5344CB8AC3E}">
        <p14:creationId xmlns:p14="http://schemas.microsoft.com/office/powerpoint/2010/main" val="1956207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260B0-90EA-8214-9D0E-5BBE71413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1: The German Study (</a:t>
            </a:r>
            <a:r>
              <a:rPr lang="en-US" dirty="0" err="1"/>
              <a:t>Stang</a:t>
            </a:r>
            <a:r>
              <a:rPr lang="en-US" dirty="0"/>
              <a:t> et al., 2001)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39E1D-C84D-B006-69A6-90838FD2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310745" cy="487073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What is question the authors are trying to answer with data?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Is cell phone use associated with uveal melanoma?</a:t>
            </a:r>
          </a:p>
          <a:p>
            <a:endParaRPr lang="en-US" dirty="0"/>
          </a:p>
          <a:p>
            <a:r>
              <a:rPr lang="en-US" dirty="0"/>
              <a:t>What is the population?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All citizens living in Germany</a:t>
            </a:r>
          </a:p>
          <a:p>
            <a:endParaRPr lang="en-US" dirty="0"/>
          </a:p>
          <a:p>
            <a:r>
              <a:rPr lang="en-US" dirty="0"/>
              <a:t>What is the sample?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Two samples are taken: one taken from the subpopulation of people with uveal melanoma, another taken from the subpopulation of people without uveal melanoma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195E085-6CDD-0350-C783-B151FA13D18A}"/>
              </a:ext>
            </a:extLst>
          </p:cNvPr>
          <p:cNvSpPr/>
          <p:nvPr/>
        </p:nvSpPr>
        <p:spPr>
          <a:xfrm>
            <a:off x="7587673" y="2134033"/>
            <a:ext cx="3999346" cy="276167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7F271B8-AED8-E1EC-DF13-159E17480ABC}"/>
              </a:ext>
            </a:extLst>
          </p:cNvPr>
          <p:cNvSpPr/>
          <p:nvPr/>
        </p:nvSpPr>
        <p:spPr>
          <a:xfrm>
            <a:off x="9952183" y="2780723"/>
            <a:ext cx="1634836" cy="135774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Uveal melanoma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9A2AEF-14D0-9CF0-5647-74DEC1C18690}"/>
              </a:ext>
            </a:extLst>
          </p:cNvPr>
          <p:cNvSpPr txBox="1"/>
          <p:nvPr/>
        </p:nvSpPr>
        <p:spPr>
          <a:xfrm>
            <a:off x="7804727" y="1553017"/>
            <a:ext cx="3290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The German population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822BC8-0837-69E3-3D0E-F470605C7828}"/>
              </a:ext>
            </a:extLst>
          </p:cNvPr>
          <p:cNvSpPr txBox="1"/>
          <p:nvPr/>
        </p:nvSpPr>
        <p:spPr>
          <a:xfrm>
            <a:off x="7736953" y="3339800"/>
            <a:ext cx="21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 uveal melanoma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37348E4-88D1-82D3-EB99-19D647A31DFF}"/>
              </a:ext>
            </a:extLst>
          </p:cNvPr>
          <p:cNvGrpSpPr/>
          <p:nvPr/>
        </p:nvGrpSpPr>
        <p:grpSpPr>
          <a:xfrm>
            <a:off x="8183418" y="3833091"/>
            <a:ext cx="3006604" cy="2873087"/>
            <a:chOff x="8183418" y="3833091"/>
            <a:chExt cx="3006604" cy="287308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BAE3EF-C37F-D114-F48B-0100F0439FC4}"/>
                </a:ext>
              </a:extLst>
            </p:cNvPr>
            <p:cNvSpPr/>
            <p:nvPr/>
          </p:nvSpPr>
          <p:spPr>
            <a:xfrm>
              <a:off x="8183418" y="5542396"/>
              <a:ext cx="3001818" cy="11637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342787E-D031-C959-B31B-7E3B309AC045}"/>
                </a:ext>
              </a:extLst>
            </p:cNvPr>
            <p:cNvSpPr/>
            <p:nvPr/>
          </p:nvSpPr>
          <p:spPr>
            <a:xfrm>
              <a:off x="9942945" y="5542396"/>
              <a:ext cx="1242291" cy="11637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8E98C7A-EC53-88A4-3E94-DEA6588F8B50}"/>
                </a:ext>
              </a:extLst>
            </p:cNvPr>
            <p:cNvCxnSpPr/>
            <p:nvPr/>
          </p:nvCxnSpPr>
          <p:spPr>
            <a:xfrm flipH="1">
              <a:off x="10564090" y="3833091"/>
              <a:ext cx="288637" cy="202276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FCBF6BD-F4F6-8B4B-298E-8273C24B635A}"/>
                </a:ext>
              </a:extLst>
            </p:cNvPr>
            <p:cNvCxnSpPr>
              <a:cxnSpLocks/>
            </p:cNvCxnSpPr>
            <p:nvPr/>
          </p:nvCxnSpPr>
          <p:spPr>
            <a:xfrm>
              <a:off x="8401626" y="3925455"/>
              <a:ext cx="356032" cy="186574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A875C0-9341-E5B5-624C-AA77665599A2}"/>
                </a:ext>
              </a:extLst>
            </p:cNvPr>
            <p:cNvSpPr txBox="1"/>
            <p:nvPr/>
          </p:nvSpPr>
          <p:spPr>
            <a:xfrm>
              <a:off x="8315314" y="5822857"/>
              <a:ext cx="1237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475 people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B292300-5B0E-D551-1534-A850FB72FA78}"/>
                </a:ext>
              </a:extLst>
            </p:cNvPr>
            <p:cNvSpPr txBox="1"/>
            <p:nvPr/>
          </p:nvSpPr>
          <p:spPr>
            <a:xfrm>
              <a:off x="9952183" y="5855855"/>
              <a:ext cx="1237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118 people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801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an of a human brain in a neurology clinic">
            <a:extLst>
              <a:ext uri="{FF2B5EF4-FFF2-40B4-BE49-F238E27FC236}">
                <a16:creationId xmlns:a16="http://schemas.microsoft.com/office/drawing/2014/main" id="{262593B7-AB0F-0125-204C-77FA667457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33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1260B0-90EA-8214-9D0E-5BBE71413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 dirty="0"/>
              <a:t>Study 2: The British Study (Hepworth et al., 2006)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39E1D-C84D-B006-69A6-90838FD2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r>
              <a:rPr lang="en-US" sz="2000"/>
              <a:t>This study compared 966 patients with brain cancer to 1,716 healthy patients who did not have brain cancer. </a:t>
            </a:r>
          </a:p>
          <a:p>
            <a:endParaRPr lang="en-US" sz="2000"/>
          </a:p>
          <a:p>
            <a:r>
              <a:rPr lang="en-US" sz="2000"/>
              <a:t>Cell phone use was measured using a questionnaire </a:t>
            </a:r>
          </a:p>
          <a:p>
            <a:endParaRPr lang="en-US" sz="2000"/>
          </a:p>
          <a:p>
            <a:r>
              <a:rPr lang="en-US" sz="2000"/>
              <a:t>Findings: cell phone use for the two groups was similar</a:t>
            </a:r>
          </a:p>
        </p:txBody>
      </p:sp>
    </p:spTree>
    <p:extLst>
      <p:ext uri="{BB962C8B-B14F-4D97-AF65-F5344CB8AC3E}">
        <p14:creationId xmlns:p14="http://schemas.microsoft.com/office/powerpoint/2010/main" val="4116453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260B0-90EA-8214-9D0E-5BBE71413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British Study (Hepworth et al., 2006)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39E1D-C84D-B006-69A6-90838FD2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310745" cy="487073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What is question the authors are trying to answer with data?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Is cell phone use associated with brain cancer?</a:t>
            </a:r>
          </a:p>
          <a:p>
            <a:endParaRPr lang="en-US" dirty="0"/>
          </a:p>
          <a:p>
            <a:r>
              <a:rPr lang="en-US" dirty="0"/>
              <a:t>What is the population?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All citizens living in Great Britain</a:t>
            </a:r>
          </a:p>
          <a:p>
            <a:endParaRPr lang="en-US" dirty="0"/>
          </a:p>
          <a:p>
            <a:r>
              <a:rPr lang="en-US" dirty="0"/>
              <a:t>What is the sample?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Two samples are taken: one taken from the subpopulation of people with brain cancer and another taken from the subpopulation of people without brain cancer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195E085-6CDD-0350-C783-B151FA13D18A}"/>
              </a:ext>
            </a:extLst>
          </p:cNvPr>
          <p:cNvSpPr/>
          <p:nvPr/>
        </p:nvSpPr>
        <p:spPr>
          <a:xfrm>
            <a:off x="7587673" y="2134033"/>
            <a:ext cx="3999346" cy="276167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7F271B8-AED8-E1EC-DF13-159E17480ABC}"/>
              </a:ext>
            </a:extLst>
          </p:cNvPr>
          <p:cNvSpPr/>
          <p:nvPr/>
        </p:nvSpPr>
        <p:spPr>
          <a:xfrm>
            <a:off x="9952183" y="2780723"/>
            <a:ext cx="1634836" cy="135774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Brain Cancer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9A2AEF-14D0-9CF0-5647-74DEC1C18690}"/>
              </a:ext>
            </a:extLst>
          </p:cNvPr>
          <p:cNvSpPr txBox="1"/>
          <p:nvPr/>
        </p:nvSpPr>
        <p:spPr>
          <a:xfrm>
            <a:off x="7804727" y="1553017"/>
            <a:ext cx="3091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The British population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822BC8-0837-69E3-3D0E-F470605C7828}"/>
              </a:ext>
            </a:extLst>
          </p:cNvPr>
          <p:cNvSpPr txBox="1"/>
          <p:nvPr/>
        </p:nvSpPr>
        <p:spPr>
          <a:xfrm>
            <a:off x="7736953" y="333980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 brain cancer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B5462A6-9C28-8E01-36EB-1A646FFD72D8}"/>
              </a:ext>
            </a:extLst>
          </p:cNvPr>
          <p:cNvGrpSpPr/>
          <p:nvPr/>
        </p:nvGrpSpPr>
        <p:grpSpPr>
          <a:xfrm>
            <a:off x="8183418" y="3833091"/>
            <a:ext cx="3006604" cy="2873087"/>
            <a:chOff x="8183418" y="3833091"/>
            <a:chExt cx="3006604" cy="287308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AE1B264-EB55-EC55-FA99-71EB4FC5B300}"/>
                </a:ext>
              </a:extLst>
            </p:cNvPr>
            <p:cNvSpPr/>
            <p:nvPr/>
          </p:nvSpPr>
          <p:spPr>
            <a:xfrm>
              <a:off x="8183418" y="5542396"/>
              <a:ext cx="3001818" cy="11637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EE9AA4-818F-A558-A4C8-72DBDFF7923F}"/>
                </a:ext>
              </a:extLst>
            </p:cNvPr>
            <p:cNvSpPr/>
            <p:nvPr/>
          </p:nvSpPr>
          <p:spPr>
            <a:xfrm>
              <a:off x="9942945" y="5542396"/>
              <a:ext cx="1242291" cy="11637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06299F2-FF1D-7CBD-5DC6-767C0044F5CB}"/>
                </a:ext>
              </a:extLst>
            </p:cNvPr>
            <p:cNvCxnSpPr/>
            <p:nvPr/>
          </p:nvCxnSpPr>
          <p:spPr>
            <a:xfrm flipH="1">
              <a:off x="10564090" y="3833091"/>
              <a:ext cx="288637" cy="202276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BAD40E8-199A-4577-4ADD-7F041EBF2192}"/>
                </a:ext>
              </a:extLst>
            </p:cNvPr>
            <p:cNvCxnSpPr>
              <a:cxnSpLocks/>
            </p:cNvCxnSpPr>
            <p:nvPr/>
          </p:nvCxnSpPr>
          <p:spPr>
            <a:xfrm>
              <a:off x="8401626" y="3925455"/>
              <a:ext cx="356032" cy="186574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D32C3B-1FC7-A1B0-2E2A-D8708C223D52}"/>
                </a:ext>
              </a:extLst>
            </p:cNvPr>
            <p:cNvSpPr txBox="1"/>
            <p:nvPr/>
          </p:nvSpPr>
          <p:spPr>
            <a:xfrm>
              <a:off x="8315314" y="5822857"/>
              <a:ext cx="1412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1,716 people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B2D9C2A-E5A5-18C1-1799-FDEB67E24F0A}"/>
                </a:ext>
              </a:extLst>
            </p:cNvPr>
            <p:cNvSpPr txBox="1"/>
            <p:nvPr/>
          </p:nvSpPr>
          <p:spPr>
            <a:xfrm>
              <a:off x="9952183" y="5855855"/>
              <a:ext cx="1237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966 people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62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260B0-90EA-8214-9D0E-5BBE71413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133838"/>
            <a:ext cx="9392421" cy="1330841"/>
          </a:xfrm>
        </p:spPr>
        <p:txBody>
          <a:bodyPr>
            <a:normAutofit/>
          </a:bodyPr>
          <a:lstStyle/>
          <a:p>
            <a:r>
              <a:rPr lang="en-US"/>
              <a:t>Study 3: (Volkow et al., 2011) – </a:t>
            </a:r>
            <a:r>
              <a:rPr lang="en-US" i="1"/>
              <a:t>Journal of the American Medical Association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39E1D-C84D-B006-69A6-90838FD2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2198362"/>
            <a:ext cx="5876925" cy="4450088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Authors used a randomized crossover study to compare the effects of cell phone use on brain glucose metabolism in 47 individuals. </a:t>
            </a:r>
          </a:p>
          <a:p>
            <a:r>
              <a:rPr lang="en-US" sz="2000" dirty="0"/>
              <a:t>Patients were fitted with two cell phone devices, one for each ear</a:t>
            </a:r>
          </a:p>
          <a:p>
            <a:pPr marL="0" indent="0">
              <a:buNone/>
            </a:pPr>
            <a:r>
              <a:rPr lang="en-US" sz="2000" dirty="0"/>
              <a:t>	- Each patient was given two positron emission 	topography (PET) scans </a:t>
            </a:r>
          </a:p>
          <a:p>
            <a:pPr marL="0" indent="0">
              <a:buNone/>
            </a:pPr>
            <a:r>
              <a:rPr lang="en-US" sz="2000" dirty="0"/>
              <a:t>	- The first was applied when both phones were 	off</a:t>
            </a:r>
          </a:p>
          <a:p>
            <a:pPr marL="0" indent="0">
              <a:buNone/>
            </a:pPr>
            <a:r>
              <a:rPr lang="en-US" sz="2000" dirty="0"/>
              <a:t>	- The second was applied during a 50-minute 	muted call to one of the two cell phones (the 	call was randomly assigned to either the right or 	left phone)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Comparison of the PET scans showed significantly increased activity in the part of the brain closest to the phone.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7CE1210-1B46-D79D-629C-CBBF128B7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9367" y="2458721"/>
            <a:ext cx="4788505" cy="32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048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260B0-90EA-8214-9D0E-5BBE71413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Study 3 (Volkow et al., 2011) – </a:t>
            </a:r>
            <a:r>
              <a:rPr lang="en-US" i="1"/>
              <a:t>Journal of the American Medical Association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39E1D-C84D-B006-69A6-90838FD2C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What is question the authors are trying to answer with data?</a:t>
            </a:r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</a:rPr>
              <a:t>Does cell phone use </a:t>
            </a:r>
            <a:r>
              <a:rPr lang="en-US" u="sng">
                <a:solidFill>
                  <a:srgbClr val="FF0000"/>
                </a:solidFill>
              </a:rPr>
              <a:t>cause</a:t>
            </a:r>
            <a:r>
              <a:rPr lang="en-US">
                <a:solidFill>
                  <a:srgbClr val="FF0000"/>
                </a:solidFill>
              </a:rPr>
              <a:t> increased brain activity (measured as glucose metabolism)?</a:t>
            </a:r>
          </a:p>
          <a:p>
            <a:endParaRPr lang="en-US"/>
          </a:p>
          <a:p>
            <a:r>
              <a:rPr lang="en-US"/>
              <a:t>What is the population?</a:t>
            </a:r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</a:rPr>
              <a:t>Any healthy individual  </a:t>
            </a:r>
          </a:p>
          <a:p>
            <a:endParaRPr lang="en-US"/>
          </a:p>
          <a:p>
            <a:r>
              <a:rPr lang="en-US"/>
              <a:t>What is the sample</a:t>
            </a:r>
            <a:r>
              <a:rPr lang="en-US" sz="2400"/>
              <a:t>?</a:t>
            </a:r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</a:rPr>
              <a:t>47 individuals selected as participants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257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02B2C-A4AB-F399-B915-F79A065D7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548"/>
          </a:xfrm>
        </p:spPr>
        <p:txBody>
          <a:bodyPr/>
          <a:lstStyle/>
          <a:p>
            <a:r>
              <a:rPr lang="en-US" dirty="0"/>
              <a:t>Review From Monday: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9B8E34-E3C0-AA3A-E690-4609DB6CB9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85455"/>
                <a:ext cx="10515600" cy="5329381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Density Curve</a:t>
                </a:r>
              </a:p>
              <a:p>
                <a:pPr marL="457200" lvl="1" indent="0">
                  <a:buNone/>
                </a:pPr>
                <a:r>
                  <a:rPr lang="en-US" dirty="0"/>
                  <a:t>- What is a density curve? </a:t>
                </a:r>
              </a:p>
              <a:p>
                <a:pPr marL="457200" lvl="1" indent="0">
                  <a:buNone/>
                </a:pPr>
                <a:r>
                  <a:rPr lang="en-US" dirty="0"/>
                  <a:t>- What types of variables have density curves?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Normal Distribution</a:t>
                </a:r>
              </a:p>
              <a:p>
                <a:pPr marL="457200" lvl="1" indent="0">
                  <a:buNone/>
                </a:pPr>
                <a:r>
                  <a:rPr lang="en-US" dirty="0"/>
                  <a:t>- What is the shape of normal distribution?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Empirical Rule</a:t>
                </a:r>
              </a:p>
              <a:p>
                <a:pPr marL="457200" lvl="1" indent="0">
                  <a:buNone/>
                </a:pPr>
                <a:r>
                  <a:rPr lang="en-US" dirty="0"/>
                  <a:t>- Applies to what kind of distribution?</a:t>
                </a:r>
              </a:p>
              <a:p>
                <a:pPr marL="457200" lvl="1" indent="0">
                  <a:buNone/>
                </a:pPr>
                <a:r>
                  <a:rPr lang="en-US" dirty="0"/>
                  <a:t>- What proportion of data will have a value in the interval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±1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457200" lvl="1" indent="0">
                  <a:buNone/>
                </a:pPr>
                <a:r>
                  <a:rPr lang="en-US" dirty="0"/>
                  <a:t>- What proportion of data will have a value in the interval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±2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:r>
                  <a:rPr lang="en-US" dirty="0"/>
                  <a:t>- What proportion of data will have a value in the interval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±3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Z-scores</a:t>
                </a:r>
              </a:p>
              <a:p>
                <a:pPr lvl="1"/>
                <a:r>
                  <a:rPr lang="en-US" dirty="0"/>
                  <a:t>What is a z-score?</a:t>
                </a:r>
              </a:p>
              <a:p>
                <a:pPr lvl="1"/>
                <a:r>
                  <a:rPr lang="en-US" dirty="0"/>
                  <a:t>What does a z-score tell us about an observation?</a:t>
                </a:r>
              </a:p>
              <a:p>
                <a:pPr lvl="1"/>
                <a:r>
                  <a:rPr lang="en-US" dirty="0"/>
                  <a:t>Does z-score convert a variables distribution to the normal distribution?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9B8E34-E3C0-AA3A-E690-4609DB6CB9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85455"/>
                <a:ext cx="10515600" cy="5329381"/>
              </a:xfrm>
              <a:blipFill>
                <a:blip r:embed="rId2"/>
                <a:stretch>
                  <a:fillRect l="-812" t="-2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3474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7F212-E299-DE4E-BA2F-E6CCF590E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What is “good” data?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A7A3211-2954-44B6-464F-4B1DE6BF6BE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9727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260B0-90EA-8214-9D0E-5BBE71413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and Explanatory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39E1D-C84D-B006-69A6-90838FD2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32375"/>
          </a:xfrm>
        </p:spPr>
        <p:txBody>
          <a:bodyPr>
            <a:normAutofit/>
          </a:bodyPr>
          <a:lstStyle/>
          <a:p>
            <a:r>
              <a:rPr lang="en-US" sz="2400" dirty="0"/>
              <a:t>In all 3 studies investigating cell phone use and physiological activity in the brain, the researchers were interested in two variables, a response variable and an explanatory variable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/>
              <a:t>Explanatory variable</a:t>
            </a:r>
            <a:r>
              <a:rPr lang="en-US" sz="2400" dirty="0"/>
              <a:t> – this is the variable we manipulate or observe changes in </a:t>
            </a:r>
          </a:p>
          <a:p>
            <a:pPr marL="0" indent="0">
              <a:buNone/>
            </a:pPr>
            <a:r>
              <a:rPr lang="en-US" sz="2400" dirty="0"/>
              <a:t>	- what was the explanatory variable in the German study?</a:t>
            </a:r>
          </a:p>
          <a:p>
            <a:endParaRPr lang="en-US" sz="2400" dirty="0"/>
          </a:p>
          <a:p>
            <a:r>
              <a:rPr lang="en-US" sz="2400" b="1" dirty="0"/>
              <a:t>Response variable</a:t>
            </a:r>
            <a:r>
              <a:rPr lang="en-US" sz="2400" dirty="0"/>
              <a:t> – this variable measures the outcome of interest. Studies focus on how the outcome “responds” to changes in the explanatory variable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dirty="0"/>
              <a:t>- what was the response variable in the German study?</a:t>
            </a:r>
          </a:p>
          <a:p>
            <a:endParaRPr lang="en-US" sz="2400" dirty="0"/>
          </a:p>
          <a:p>
            <a:r>
              <a:rPr lang="en-US" sz="2400" dirty="0"/>
              <a:t>A study can have multiple response variables and multiple explanatory variables</a:t>
            </a:r>
          </a:p>
        </p:txBody>
      </p:sp>
    </p:spTree>
    <p:extLst>
      <p:ext uri="{BB962C8B-B14F-4D97-AF65-F5344CB8AC3E}">
        <p14:creationId xmlns:p14="http://schemas.microsoft.com/office/powerpoint/2010/main" val="2820601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260B0-90EA-8214-9D0E-5BBE71413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Experimental vs Observational Studies</a:t>
            </a:r>
            <a:endParaRPr lang="en-US" i="1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4F7054E-516A-DCAA-36C5-A4CEEA1950C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1532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260B0-90EA-8214-9D0E-5BBE71413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156297"/>
            <a:ext cx="10515600" cy="853353"/>
          </a:xfrm>
        </p:spPr>
        <p:txBody>
          <a:bodyPr>
            <a:normAutofit/>
          </a:bodyPr>
          <a:lstStyle/>
          <a:p>
            <a:r>
              <a:rPr lang="en-US" sz="4000" dirty="0"/>
              <a:t>Association vs Causation</a:t>
            </a:r>
            <a:endParaRPr lang="en-US" sz="40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39E1D-C84D-B006-69A6-90838FD2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1314012"/>
            <a:ext cx="11224491" cy="2524703"/>
          </a:xfrm>
        </p:spPr>
        <p:txBody>
          <a:bodyPr>
            <a:normAutofit/>
          </a:bodyPr>
          <a:lstStyle/>
          <a:p>
            <a:r>
              <a:rPr lang="en-US" sz="2000" dirty="0"/>
              <a:t>A </a:t>
            </a:r>
            <a:r>
              <a:rPr lang="en-US" sz="2000" b="1" dirty="0"/>
              <a:t>statistical association </a:t>
            </a:r>
            <a:r>
              <a:rPr lang="en-US" sz="2000" dirty="0"/>
              <a:t>between two variables is a numerical measure of their relatedness. </a:t>
            </a:r>
          </a:p>
          <a:p>
            <a:r>
              <a:rPr lang="en-US" sz="2000" dirty="0"/>
              <a:t>A </a:t>
            </a:r>
            <a:r>
              <a:rPr lang="en-US" sz="2000" b="1" dirty="0"/>
              <a:t>causal </a:t>
            </a:r>
            <a:r>
              <a:rPr lang="en-US" sz="2000" dirty="0"/>
              <a:t>relationship between two variables means that changing one variable causes a proportional change in the other variable  (also called a </a:t>
            </a:r>
            <a:r>
              <a:rPr lang="en-US" sz="2000" b="1" dirty="0"/>
              <a:t>cause and effect </a:t>
            </a:r>
            <a:r>
              <a:rPr lang="en-US" sz="2000" dirty="0"/>
              <a:t>relationship)</a:t>
            </a:r>
          </a:p>
          <a:p>
            <a:r>
              <a:rPr lang="en-US" sz="2000" dirty="0"/>
              <a:t>An association between two variables </a:t>
            </a:r>
            <a:r>
              <a:rPr lang="en-US" sz="2000" b="1" u="sng" dirty="0"/>
              <a:t>does not </a:t>
            </a:r>
            <a:r>
              <a:rPr lang="en-US" sz="2000" dirty="0"/>
              <a:t>imply causal relationship between them </a:t>
            </a:r>
            <a:endParaRPr lang="en-US" sz="2000" b="1" dirty="0"/>
          </a:p>
          <a:p>
            <a:r>
              <a:rPr lang="en-US" sz="2000" dirty="0"/>
              <a:t>Example: there is a statistical association between the number of people who drowned by falling into a pool and the number of films Nicolas Cage appeared in a given year. However, there is obviously no causal relationship.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b="1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71816E-66F7-4194-7A44-6A050626A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3838715"/>
            <a:ext cx="8277937" cy="301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39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AA2BE31-BCE8-91DA-AA13-D17A67442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8819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Cumulative Density Function: Normal Distributions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84C4B7-9ACD-0699-1BF8-9AC650879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450" y="1152525"/>
            <a:ext cx="9771100" cy="552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4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CB0F6-1A52-5E19-6977-8DE81A20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90" y="365125"/>
            <a:ext cx="11051310" cy="1325563"/>
          </a:xfrm>
        </p:spPr>
        <p:txBody>
          <a:bodyPr/>
          <a:lstStyle/>
          <a:p>
            <a:r>
              <a:rPr lang="en-US" dirty="0"/>
              <a:t>Practice: This Is Rocket League!!!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C513C-1D74-6397-F07D-0C1A27813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490" y="1825625"/>
            <a:ext cx="4705739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Rocket League is a popular online video game and E-sport that emerged in 2015. The game enjoys a healthy following of around 93 million players per month. The game features players from around the world who compete in sports like soccer (football), basketball and hockey while controlling RC-like vehicles.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ACBE6B8-A18E-EB44-158A-B8DD82D085D8}"/>
                  </a:ext>
                </a:extLst>
              </p:cNvPr>
              <p:cNvSpPr txBox="1"/>
              <p:nvPr/>
            </p:nvSpPr>
            <p:spPr>
              <a:xfrm>
                <a:off x="7804727" y="6031210"/>
                <a:ext cx="30380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=115,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ACBE6B8-A18E-EB44-158A-B8DD82D08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4727" y="6031210"/>
                <a:ext cx="3038011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39F5D5FB-B1C7-45DF-8495-A3418C290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894" y="2171726"/>
            <a:ext cx="6480616" cy="356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39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B5CB5-B235-06AC-FCA9-671B4C551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288925"/>
            <a:ext cx="10515600" cy="682625"/>
          </a:xfrm>
        </p:spPr>
        <p:txBody>
          <a:bodyPr>
            <a:normAutofit fontScale="90000"/>
          </a:bodyPr>
          <a:lstStyle/>
          <a:p>
            <a:r>
              <a:rPr lang="en-US" dirty="0"/>
              <a:t>Estimating Diameter of Western Red Ceders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3A499-6EFD-AAFC-D0C6-F0DE3C838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4" y="1416115"/>
            <a:ext cx="11439525" cy="6826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Consider a small study to estimate the average trunk diameter (in feet) of Western Red Ceders at the idlers rest nature preserve just outside of Moscow.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1513F5-CDC7-930C-CED5-142A6CA0F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724" y="2292482"/>
            <a:ext cx="8620125" cy="42765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A88F806E-DCDE-224A-3C08-F842CE2E08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6238" y="2340528"/>
                <a:ext cx="2496272" cy="310135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=109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=4.05</m:t>
                      </m:r>
                    </m:oMath>
                  </m:oMathPara>
                </a14:m>
                <a:endParaRPr lang="en-US" sz="2400" b="0" dirty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=1.81</m:t>
                      </m:r>
                    </m:oMath>
                  </m:oMathPara>
                </a14:m>
                <a:endParaRPr lang="en-US" sz="2400" b="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A88F806E-DCDE-224A-3C08-F842CE2E0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38" y="2340528"/>
                <a:ext cx="2496272" cy="31013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6064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B8B93-34BC-8212-E152-4623D2C4F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EAB9-0A80-2E99-3D7E-0D1524395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288925"/>
            <a:ext cx="10515600" cy="682625"/>
          </a:xfrm>
        </p:spPr>
        <p:txBody>
          <a:bodyPr>
            <a:normAutofit fontScale="90000"/>
          </a:bodyPr>
          <a:lstStyle/>
          <a:p>
            <a:r>
              <a:rPr lang="en-US" dirty="0"/>
              <a:t>Estimating Diameter of Western Red Ceders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E28671-9F4D-ED0F-A06A-FE6AE880A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4324" y="1416115"/>
                <a:ext cx="11439525" cy="68262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Consider a sample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sz="2400" dirty="0"/>
                  <a:t> trees to estimate the mean trunk diameter…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E28671-9F4D-ED0F-A06A-FE6AE880A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4324" y="1416115"/>
                <a:ext cx="11439525" cy="682625"/>
              </a:xfrm>
              <a:blipFill>
                <a:blip r:embed="rId2"/>
                <a:stretch>
                  <a:fillRect l="-853" t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FF02A36F-C947-4C59-7BA8-B32FC3D99D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6238" y="2340528"/>
                <a:ext cx="2496272" cy="310135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4.35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FF02A36F-C947-4C59-7BA8-B32FC3D99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38" y="2340528"/>
                <a:ext cx="2496272" cy="31013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9FB5BDC-86D7-5072-EE5C-6A0756042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2510" y="2444799"/>
            <a:ext cx="9086452" cy="441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75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AF0ED-5BDB-BAAD-8754-6FC837F8A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409F3-7102-E940-C611-8D5844EDF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288925"/>
            <a:ext cx="10515600" cy="682625"/>
          </a:xfrm>
        </p:spPr>
        <p:txBody>
          <a:bodyPr>
            <a:normAutofit fontScale="90000"/>
          </a:bodyPr>
          <a:lstStyle/>
          <a:p>
            <a:r>
              <a:rPr lang="en-US" dirty="0"/>
              <a:t>Estimating Diameter of Western Red Ceders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7002D3-1B6B-8B80-0540-CB8A98EEE2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4324" y="1416115"/>
                <a:ext cx="11439525" cy="68262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Consider another sample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sz="2400" dirty="0"/>
                  <a:t> trees to estimate the mean trunk diameter…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7002D3-1B6B-8B80-0540-CB8A98EEE2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4324" y="1416115"/>
                <a:ext cx="11439525" cy="682625"/>
              </a:xfrm>
              <a:blipFill>
                <a:blip r:embed="rId2"/>
                <a:stretch>
                  <a:fillRect l="-853" t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7F29B1B-D04C-40FB-F8A2-DE808E655F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6238" y="2340528"/>
                <a:ext cx="2496272" cy="310135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2.98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7F29B1B-D04C-40FB-F8A2-DE808E655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38" y="2340528"/>
                <a:ext cx="2496272" cy="31013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28C0647-4E84-A74E-94D8-5A2637AA6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473" y="2163466"/>
            <a:ext cx="9097818" cy="455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9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F8782-99D1-DFE5-4D43-DCBBC6EE1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BEC53-31BC-F99F-11E5-6597D9B14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288925"/>
            <a:ext cx="10515600" cy="682625"/>
          </a:xfrm>
        </p:spPr>
        <p:txBody>
          <a:bodyPr>
            <a:normAutofit fontScale="90000"/>
          </a:bodyPr>
          <a:lstStyle/>
          <a:p>
            <a:r>
              <a:rPr lang="en-US" dirty="0"/>
              <a:t>Sampling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F5BA7-A10E-C21C-5486-50A7374D1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416115"/>
            <a:ext cx="3980098" cy="5152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 </a:t>
            </a:r>
            <a:r>
              <a:rPr lang="en-US" sz="2400" b="1" dirty="0"/>
              <a:t>sampling distribution </a:t>
            </a:r>
            <a:r>
              <a:rPr lang="en-US" sz="2400" dirty="0"/>
              <a:t>is the distribution of a statistic.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- It arises from repeatedly sampling and estimation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- it is usually a theoretical distribution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variation between different samples leads to variation in the estimates that are calculated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52C904-C91A-660A-7A10-3B46E13AD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422" y="1416115"/>
            <a:ext cx="7897578" cy="537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72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FE223-8B71-AFFA-B5C7-CBF4798E7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 of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D358D-2CAC-688F-AE27-E390C8C11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610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</a:t>
            </a:r>
            <a:r>
              <a:rPr lang="en-US" b="1" dirty="0"/>
              <a:t>margin of error </a:t>
            </a:r>
            <a:r>
              <a:rPr lang="en-US" dirty="0"/>
              <a:t>of an estimate measures how far we expect an estimate to fall from the true value of a population parameter</a:t>
            </a:r>
          </a:p>
          <a:p>
            <a:endParaRPr lang="en-US" b="1" dirty="0"/>
          </a:p>
          <a:p>
            <a:r>
              <a:rPr lang="en-US" dirty="0"/>
              <a:t>It is a measure of the between sample variability in our estimate</a:t>
            </a:r>
          </a:p>
          <a:p>
            <a:endParaRPr lang="en-US" dirty="0"/>
          </a:p>
          <a:p>
            <a:r>
              <a:rPr lang="en-US" dirty="0"/>
              <a:t>It is the largest distance between the true population parameter and an estimate that is </a:t>
            </a:r>
            <a:r>
              <a:rPr lang="en-US" u="sng" dirty="0"/>
              <a:t>not an outlier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1AA04DD3-019E-D81D-1CA5-211344CA95D6}"/>
              </a:ext>
            </a:extLst>
          </p:cNvPr>
          <p:cNvSpPr/>
          <p:nvPr/>
        </p:nvSpPr>
        <p:spPr>
          <a:xfrm rot="16200000">
            <a:off x="9199808" y="3757422"/>
            <a:ext cx="563418" cy="2483810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6E19BB-F19E-2172-F584-3CC9452BC0F2}"/>
              </a:ext>
            </a:extLst>
          </p:cNvPr>
          <p:cNvSpPr txBox="1"/>
          <p:nvPr/>
        </p:nvSpPr>
        <p:spPr>
          <a:xfrm>
            <a:off x="8239611" y="5347854"/>
            <a:ext cx="2713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Between sample variability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C3AAD3-B90A-FEA3-D01A-B1D33E31B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672" y="937591"/>
            <a:ext cx="5521328" cy="375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31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3202</TotalTime>
  <Words>1407</Words>
  <Application>Microsoft Office PowerPoint</Application>
  <PresentationFormat>Widescreen</PresentationFormat>
  <Paragraphs>145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Office Theme</vt:lpstr>
      <vt:lpstr>Lecture 8  Types of Studies  </vt:lpstr>
      <vt:lpstr>Review From Monday:</vt:lpstr>
      <vt:lpstr>Cumulative Density Function: Normal Distributions</vt:lpstr>
      <vt:lpstr>Practice: This Is Rocket League!!!</vt:lpstr>
      <vt:lpstr>Estimating Diameter of Western Red Ceders</vt:lpstr>
      <vt:lpstr>Estimating Diameter of Western Red Ceders</vt:lpstr>
      <vt:lpstr>Estimating Diameter of Western Red Ceders</vt:lpstr>
      <vt:lpstr>Sampling Distributions</vt:lpstr>
      <vt:lpstr>Margin of Error</vt:lpstr>
      <vt:lpstr>Statistical Significance</vt:lpstr>
      <vt:lpstr>Sampling and Experimental Designs</vt:lpstr>
      <vt:lpstr>Anecdotal evidence</vt:lpstr>
      <vt:lpstr>Case Study: Cell Phones and Health</vt:lpstr>
      <vt:lpstr>The German Study (Stang et al., 2001)</vt:lpstr>
      <vt:lpstr>Study 1: The German Study (Stang et al., 2001)</vt:lpstr>
      <vt:lpstr>Study 2: The British Study (Hepworth et al., 2006)</vt:lpstr>
      <vt:lpstr>The British Study (Hepworth et al., 2006)</vt:lpstr>
      <vt:lpstr>Study 3: (Volkow et al., 2011) – Journal of the American Medical Association</vt:lpstr>
      <vt:lpstr>Study 3 (Volkow et al., 2011) – Journal of the American Medical Association</vt:lpstr>
      <vt:lpstr>What is “good” data?</vt:lpstr>
      <vt:lpstr>Response and Explanatory Variables</vt:lpstr>
      <vt:lpstr>Experimental vs Observational Studies</vt:lpstr>
      <vt:lpstr>Association vs Causation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Jarred Kvamme</dc:creator>
  <cp:lastModifiedBy>Jarred Kvamme</cp:lastModifiedBy>
  <cp:revision>74</cp:revision>
  <dcterms:created xsi:type="dcterms:W3CDTF">2023-08-21T21:11:45Z</dcterms:created>
  <dcterms:modified xsi:type="dcterms:W3CDTF">2024-02-09T16:51:31Z</dcterms:modified>
</cp:coreProperties>
</file>